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0" r:id="rId6"/>
    <p:sldId id="261" r:id="rId7"/>
    <p:sldId id="259" r:id="rId8"/>
    <p:sldId id="257" r:id="rId9"/>
    <p:sldId id="266" r:id="rId10"/>
    <p:sldId id="267"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66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37B64-DB7F-4412-B847-A944DE3AD2E6}"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7B64-DB7F-4412-B847-A944DE3AD2E6}"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7B64-DB7F-4412-B847-A944DE3AD2E6}"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37B64-DB7F-4412-B847-A944DE3AD2E6}"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37B64-DB7F-4412-B847-A944DE3AD2E6}"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37B64-DB7F-4412-B847-A944DE3AD2E6}"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37B64-DB7F-4412-B847-A944DE3AD2E6}"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37B64-DB7F-4412-B847-A944DE3AD2E6}"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37B64-DB7F-4412-B847-A944DE3AD2E6}"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37B64-DB7F-4412-B847-A944DE3AD2E6}"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37B64-DB7F-4412-B847-A944DE3AD2E6}"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A1CF3-42F1-48D4-BF17-15A72B6958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37B64-DB7F-4412-B847-A944DE3AD2E6}" type="datetimeFigureOut">
              <a:rPr lang="en-US" smtClean="0"/>
              <a:t>11/29/2020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A1CF3-42F1-48D4-BF17-15A72B6958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hebalancesmb.com/sample-media-plan-for-public-relations-229589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ebalancesmb.com/what-is-strategic-marketing-plan-404339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Press Release</a:t>
            </a:r>
            <a:endParaRPr lang="en-US" dirty="0"/>
          </a:p>
        </p:txBody>
      </p:sp>
      <p:sp>
        <p:nvSpPr>
          <p:cNvPr id="3" name="Subtitle 2"/>
          <p:cNvSpPr>
            <a:spLocks noGrp="1"/>
          </p:cNvSpPr>
          <p:nvPr>
            <p:ph type="subTitle" idx="1"/>
          </p:nvPr>
        </p:nvSpPr>
        <p:spPr/>
        <p:txBody>
          <a:bodyPr>
            <a:noAutofit/>
          </a:bodyPr>
          <a:lstStyle/>
          <a:p>
            <a:r>
              <a:rPr lang="en-US" dirty="0" err="1" smtClean="0">
                <a:solidFill>
                  <a:schemeClr val="tx1"/>
                </a:solidFill>
              </a:rPr>
              <a:t>Shabana</a:t>
            </a:r>
            <a:r>
              <a:rPr lang="en-US" dirty="0" smtClean="0">
                <a:solidFill>
                  <a:schemeClr val="tx1"/>
                </a:solidFill>
              </a:rPr>
              <a:t> </a:t>
            </a:r>
            <a:r>
              <a:rPr lang="en-US" dirty="0" err="1" smtClean="0">
                <a:solidFill>
                  <a:schemeClr val="tx1"/>
                </a:solidFill>
              </a:rPr>
              <a:t>Asgher</a:t>
            </a:r>
            <a:endParaRPr lang="en-US" dirty="0" smtClean="0">
              <a:solidFill>
                <a:schemeClr val="tx1"/>
              </a:solidFill>
            </a:endParaRPr>
          </a:p>
          <a:p>
            <a:r>
              <a:rPr lang="en-US" dirty="0" smtClean="0">
                <a:solidFill>
                  <a:schemeClr val="tx1"/>
                </a:solidFill>
              </a:rPr>
              <a:t>Assistant Professor</a:t>
            </a:r>
          </a:p>
          <a:p>
            <a:r>
              <a:rPr lang="en-US" dirty="0" smtClean="0">
                <a:solidFill>
                  <a:schemeClr val="tx1"/>
                </a:solidFill>
              </a:rPr>
              <a:t>Course; Practical Journalism3</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a:t>Press releases live in the public domain, which means your customers and prospective customers can see them. So instead of thinking of a press release solely as a ticket to earning news coverage, you should also think of it as a valuable piece of marketing content.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Avoid dry, rigid wording.</a:t>
            </a:r>
            <a:r>
              <a:rPr lang="en-US" dirty="0"/>
              <a:t> You don't want to lose your reader with the first sentence. The bottom line is that if your event is boring, your press release may be yawn-worthy too. And if that's the case, why would any media want to chase the story?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 press release should not be a mere recitation of facts. Effective press releases always </a:t>
            </a:r>
            <a:r>
              <a:rPr lang="en-US" b="1" dirty="0"/>
              <a:t>employ quotes from someone significant to the company or event</a:t>
            </a:r>
            <a:r>
              <a:rPr lang="en-US" dirty="0"/>
              <a:t>—a corporate executive or a representative from the charity benefiting from the event, for example. But quotes in press releases are seldom a verbatim rendition of what a personage actually</a:t>
            </a:r>
            <a:r>
              <a:rPr lang="en-US" i="1" dirty="0"/>
              <a:t> </a:t>
            </a:r>
            <a:r>
              <a:rPr lang="en-US" dirty="0"/>
              <a:t>said. Instead, they are usually an idealized version of a statement—what that person should have said—that pushes the press release's agenda. They act a rhetorical device to raise the interest level.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r>
              <a:rPr lang="en-US" sz="3600" dirty="0"/>
              <a:t>A press release is a written communication that reports </a:t>
            </a:r>
            <a:r>
              <a:rPr lang="en-US" sz="3600" dirty="0">
                <a:solidFill>
                  <a:srgbClr val="006600"/>
                </a:solidFill>
              </a:rPr>
              <a:t>specific</a:t>
            </a:r>
            <a:r>
              <a:rPr lang="en-US" sz="3600" dirty="0"/>
              <a:t> but</a:t>
            </a:r>
            <a:r>
              <a:rPr lang="en-US" sz="3600" dirty="0">
                <a:solidFill>
                  <a:srgbClr val="660033"/>
                </a:solidFill>
              </a:rPr>
              <a:t> brief information </a:t>
            </a:r>
            <a:r>
              <a:rPr lang="en-US" sz="3600" dirty="0"/>
              <a:t>about an</a:t>
            </a:r>
            <a:r>
              <a:rPr lang="en-US" sz="3600" dirty="0">
                <a:solidFill>
                  <a:srgbClr val="660033"/>
                </a:solidFill>
              </a:rPr>
              <a:t> event, circumstance, product launch, or other happening</a:t>
            </a:r>
            <a:r>
              <a:rPr lang="en-US" sz="3600" dirty="0"/>
              <a:t>. It's typically tied to a business or organization and provided to media through a variety of means. </a:t>
            </a:r>
          </a:p>
          <a:p>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tx1"/>
                </a:solidFill>
              </a:rPr>
              <a:t>A </a:t>
            </a:r>
            <a:r>
              <a:rPr lang="en-US" sz="4000" b="1" dirty="0" smtClean="0">
                <a:solidFill>
                  <a:schemeClr val="tx1"/>
                </a:solidFill>
              </a:rPr>
              <a:t>press release</a:t>
            </a:r>
            <a:r>
              <a:rPr lang="en-US" sz="4000" dirty="0" smtClean="0">
                <a:solidFill>
                  <a:schemeClr val="tx1"/>
                </a:solidFill>
              </a:rPr>
              <a:t> is a </a:t>
            </a:r>
            <a:r>
              <a:rPr lang="en-US" sz="4000" dirty="0" smtClean="0">
                <a:solidFill>
                  <a:srgbClr val="FF3300"/>
                </a:solidFill>
              </a:rPr>
              <a:t>short, compellin</a:t>
            </a:r>
            <a:r>
              <a:rPr lang="en-US" sz="4000" dirty="0" smtClean="0">
                <a:solidFill>
                  <a:schemeClr val="tx1"/>
                </a:solidFill>
              </a:rPr>
              <a:t>g news story written by a </a:t>
            </a:r>
            <a:r>
              <a:rPr lang="en-US" sz="4000" dirty="0" smtClean="0">
                <a:solidFill>
                  <a:srgbClr val="006600"/>
                </a:solidFill>
              </a:rPr>
              <a:t>public relations professional </a:t>
            </a:r>
            <a:r>
              <a:rPr lang="en-US" sz="4000" dirty="0" smtClean="0">
                <a:solidFill>
                  <a:schemeClr val="tx1"/>
                </a:solidFill>
              </a:rPr>
              <a:t>and sent to</a:t>
            </a:r>
            <a:r>
              <a:rPr lang="en-US" sz="4000" dirty="0" smtClean="0">
                <a:solidFill>
                  <a:srgbClr val="660033"/>
                </a:solidFill>
              </a:rPr>
              <a:t> targeted members of the </a:t>
            </a:r>
            <a:r>
              <a:rPr lang="en-US" sz="4000" b="1" dirty="0" smtClean="0">
                <a:solidFill>
                  <a:srgbClr val="660033"/>
                </a:solidFill>
              </a:rPr>
              <a:t>media</a:t>
            </a:r>
            <a:r>
              <a:rPr lang="en-US" sz="4000" dirty="0" smtClean="0">
                <a:solidFill>
                  <a:srgbClr val="660033"/>
                </a:solidFill>
              </a:rPr>
              <a:t>.</a:t>
            </a:r>
            <a:r>
              <a:rPr lang="en-US" sz="4000" dirty="0" smtClean="0">
                <a:solidFill>
                  <a:schemeClr val="tx1"/>
                </a:solidFill>
              </a:rPr>
              <a:t> The goal of a </a:t>
            </a:r>
            <a:r>
              <a:rPr lang="en-US" sz="4000" b="1" dirty="0" smtClean="0">
                <a:solidFill>
                  <a:schemeClr val="tx1"/>
                </a:solidFill>
              </a:rPr>
              <a:t>press release</a:t>
            </a:r>
            <a:r>
              <a:rPr lang="en-US" sz="4000" dirty="0" smtClean="0">
                <a:solidFill>
                  <a:schemeClr val="tx1"/>
                </a:solidFill>
              </a:rPr>
              <a:t> is to pique the interest of a journalist or publication.</a:t>
            </a:r>
          </a:p>
          <a:p>
            <a:endParaRPr lang="en-US" sz="4000" dirty="0" smtClean="0"/>
          </a:p>
          <a:p>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a:bodyPr>
          <a:lstStyle/>
          <a:p>
            <a:r>
              <a:rPr lang="en-US" sz="4000" dirty="0" smtClean="0">
                <a:solidFill>
                  <a:schemeClr val="tx1"/>
                </a:solidFill>
              </a:rPr>
              <a:t>A press release is an </a:t>
            </a:r>
            <a:r>
              <a:rPr lang="en-US" sz="4000" dirty="0" smtClean="0">
                <a:solidFill>
                  <a:srgbClr val="FF0000"/>
                </a:solidFill>
              </a:rPr>
              <a:t>official statement </a:t>
            </a:r>
            <a:r>
              <a:rPr lang="en-US" sz="4000" dirty="0" smtClean="0">
                <a:solidFill>
                  <a:schemeClr val="tx1"/>
                </a:solidFill>
              </a:rPr>
              <a:t>delivered to members of the news media for the purpose of </a:t>
            </a:r>
            <a:r>
              <a:rPr lang="en-US" sz="4000" dirty="0" smtClean="0">
                <a:solidFill>
                  <a:srgbClr val="0070C0"/>
                </a:solidFill>
              </a:rPr>
              <a:t>providing information,</a:t>
            </a:r>
            <a:r>
              <a:rPr lang="en-US" sz="4000" dirty="0" smtClean="0">
                <a:solidFill>
                  <a:schemeClr val="tx1"/>
                </a:solidFill>
              </a:rPr>
              <a:t> an </a:t>
            </a:r>
            <a:r>
              <a:rPr lang="en-US" sz="4000" dirty="0" smtClean="0">
                <a:solidFill>
                  <a:schemeClr val="accent6">
                    <a:lumMod val="50000"/>
                  </a:schemeClr>
                </a:solidFill>
              </a:rPr>
              <a:t>official statement</a:t>
            </a:r>
            <a:r>
              <a:rPr lang="en-US" sz="4000" dirty="0" smtClean="0">
                <a:solidFill>
                  <a:schemeClr val="tx1"/>
                </a:solidFill>
              </a:rPr>
              <a:t>, or</a:t>
            </a:r>
            <a:r>
              <a:rPr lang="en-US" sz="4000" dirty="0" smtClean="0">
                <a:solidFill>
                  <a:srgbClr val="006600"/>
                </a:solidFill>
              </a:rPr>
              <a:t> making an announcement.</a:t>
            </a:r>
            <a:r>
              <a:rPr lang="en-US" sz="4000" dirty="0" smtClean="0">
                <a:solidFill>
                  <a:schemeClr val="tx1"/>
                </a:solidFill>
              </a:rPr>
              <a:t> </a:t>
            </a:r>
          </a:p>
          <a:p>
            <a:endParaRPr lang="en-US" sz="4000" dirty="0" smtClean="0"/>
          </a:p>
          <a:p>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a:t>
            </a:r>
            <a:r>
              <a:rPr lang="en-US" dirty="0" smtClean="0"/>
              <a:t>Press </a:t>
            </a:r>
            <a:r>
              <a:rPr lang="en-US" dirty="0"/>
              <a:t>Releases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hlinkClick r:id="rId2"/>
              </a:rPr>
              <a:t>public relations</a:t>
            </a:r>
            <a:r>
              <a:rPr lang="en-US" dirty="0"/>
              <a:t> </a:t>
            </a:r>
            <a:r>
              <a:rPr lang="en-US" dirty="0" smtClean="0"/>
              <a:t>strategy. </a:t>
            </a:r>
            <a:r>
              <a:rPr lang="en-US" dirty="0"/>
              <a:t>A regular cadence(</a:t>
            </a:r>
            <a:r>
              <a:rPr lang="en-US" dirty="0" err="1"/>
              <a:t>pace,tempo</a:t>
            </a:r>
            <a:r>
              <a:rPr lang="en-US" dirty="0"/>
              <a:t>) of meaningful news can help a company stand out and build mindshare with journalists over time.</a:t>
            </a:r>
            <a:endParaRPr lang="en-US" dirty="0" smtClean="0"/>
          </a:p>
          <a:p>
            <a:r>
              <a:rPr lang="en-US" dirty="0"/>
              <a:t>The main purpose of all press releases is to promote something significant and specific, and to do so </a:t>
            </a:r>
            <a:r>
              <a:rPr lang="en-US" dirty="0" smtClean="0"/>
              <a:t>clearly</a:t>
            </a:r>
          </a:p>
          <a:p>
            <a:pPr lvl="0"/>
            <a:r>
              <a:rPr lang="en-US" dirty="0" smtClean="0"/>
              <a:t>(From Marketing and professional point of view)To </a:t>
            </a:r>
            <a:r>
              <a:rPr lang="en-US" dirty="0"/>
              <a:t>share something about your business, hoping a reporter will see a story in your press release and write an actual news article about 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fontScale="92500" lnSpcReduction="20000"/>
          </a:bodyPr>
          <a:lstStyle/>
          <a:p>
            <a:r>
              <a:rPr lang="en-US" dirty="0"/>
              <a:t>Issuing a press release doesn't mean the media will automatically run with it. Media outlets will ask the same questions they always do: Does it interest their readers? Does it benefit the community in some way? You should also consider other outlets that might pick up your press release</a:t>
            </a:r>
            <a:r>
              <a:rPr lang="en-US" dirty="0" smtClean="0"/>
              <a:t>.</a:t>
            </a:r>
          </a:p>
          <a:p>
            <a:r>
              <a:rPr lang="en-US" dirty="0"/>
              <a:t>A press release is not a guaranteed </a:t>
            </a:r>
            <a:r>
              <a:rPr lang="en-US" dirty="0">
                <a:hlinkClick r:id="rId2"/>
              </a:rPr>
              <a:t>marketing tool</a:t>
            </a:r>
            <a:r>
              <a:rPr lang="en-US" dirty="0"/>
              <a:t>. Temper your expectations. Don't anticipate that mainstream media will jump on every press release you write. But don't give up, either.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Writing a Press Release</a:t>
            </a:r>
            <a:endParaRPr lang="en-US" dirty="0"/>
          </a:p>
        </p:txBody>
      </p:sp>
      <p:sp>
        <p:nvSpPr>
          <p:cNvPr id="3" name="Content Placeholder 2"/>
          <p:cNvSpPr>
            <a:spLocks noGrp="1"/>
          </p:cNvSpPr>
          <p:nvPr>
            <p:ph idx="1"/>
          </p:nvPr>
        </p:nvSpPr>
        <p:spPr/>
        <p:txBody>
          <a:bodyPr/>
          <a:lstStyle/>
          <a:p>
            <a:pPr>
              <a:buNone/>
            </a:pPr>
            <a:r>
              <a:rPr lang="en-US" dirty="0"/>
              <a:t> </a:t>
            </a:r>
          </a:p>
          <a:p>
            <a:r>
              <a:rPr lang="en-US" dirty="0"/>
              <a:t>A press release typically</a:t>
            </a:r>
            <a:r>
              <a:rPr lang="en-US" i="1" dirty="0"/>
              <a:t> </a:t>
            </a:r>
            <a:r>
              <a:rPr lang="en-US" dirty="0"/>
              <a:t>begins with the name of the city where it originates from and the current date. It should include an </a:t>
            </a:r>
            <a:r>
              <a:rPr lang="en-US" b="1" dirty="0"/>
              <a:t>attention-grabbing headline.</a:t>
            </a:r>
            <a:r>
              <a:rPr lang="en-US" dirty="0"/>
              <a:t> Always write in the third person, sharing riveting information from an outsider's perspective (as the media would).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b="1" dirty="0"/>
              <a:t>If your information </a:t>
            </a:r>
            <a:r>
              <a:rPr lang="en-US" b="1" i="1" dirty="0"/>
              <a:t>isn't </a:t>
            </a:r>
            <a:r>
              <a:rPr lang="en-US" b="1" dirty="0"/>
              <a:t>riveting,( interesting, exciting)</a:t>
            </a:r>
            <a:r>
              <a:rPr lang="en-US" dirty="0"/>
              <a:t> take a step back. Maybe there's something you can add to your event or announcement that will make it more interesting. Of course, that "something" has to happen. You can't mention that an A-list celebrity will show up when you know full well they won't. Linking your press release to a </a:t>
            </a:r>
            <a:r>
              <a:rPr lang="en-US" b="1" dirty="0"/>
              <a:t>current trend</a:t>
            </a:r>
            <a:r>
              <a:rPr lang="en-US" dirty="0"/>
              <a:t> or </a:t>
            </a:r>
            <a:r>
              <a:rPr lang="en-US" b="1" dirty="0"/>
              <a:t>timely occurrence</a:t>
            </a:r>
            <a:r>
              <a:rPr lang="en-US" dirty="0"/>
              <a:t> in the news can also grab attention.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While the heading should contain action verbs, the first paragraph should answer the "who," "what," "why," and "where." The press release should also contain understandable language and a quote.</a:t>
            </a:r>
          </a:p>
          <a:p>
            <a:r>
              <a:rPr lang="en-US" dirty="0"/>
              <a:t>provide enough information so that news outlets have sufficient material for publishing their own stories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335</Words>
  <Application>Microsoft Office PowerPoint</Application>
  <PresentationFormat>On-screen Show (4:3)</PresentationFormat>
  <Paragraphs>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Press Release</vt:lpstr>
      <vt:lpstr>Definition</vt:lpstr>
      <vt:lpstr>Continued</vt:lpstr>
      <vt:lpstr>Continued</vt:lpstr>
      <vt:lpstr>Purpose of Press Releases  </vt:lpstr>
      <vt:lpstr>Remember</vt:lpstr>
      <vt:lpstr>Tips for Writing a Press Release</vt:lpstr>
      <vt:lpstr>Continued</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 Release</dc:title>
  <dc:creator>shabana</dc:creator>
  <cp:lastModifiedBy>shabana</cp:lastModifiedBy>
  <cp:revision>9</cp:revision>
  <dcterms:created xsi:type="dcterms:W3CDTF">2020-11-30T04:57:28Z</dcterms:created>
  <dcterms:modified xsi:type="dcterms:W3CDTF">2020-11-30T05:45:27Z</dcterms:modified>
</cp:coreProperties>
</file>